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3" r:id="rId2"/>
    <p:sldId id="256" r:id="rId3"/>
    <p:sldId id="289" r:id="rId4"/>
    <p:sldId id="257" r:id="rId5"/>
    <p:sldId id="258" r:id="rId6"/>
    <p:sldId id="259" r:id="rId7"/>
    <p:sldId id="260" r:id="rId8"/>
    <p:sldId id="261" r:id="rId9"/>
    <p:sldId id="262" r:id="rId10"/>
    <p:sldId id="263" r:id="rId11"/>
    <p:sldId id="264" r:id="rId12"/>
    <p:sldId id="266" r:id="rId13"/>
    <p:sldId id="267" r:id="rId14"/>
    <p:sldId id="269" r:id="rId15"/>
    <p:sldId id="270" r:id="rId16"/>
    <p:sldId id="272" r:id="rId17"/>
    <p:sldId id="273" r:id="rId18"/>
    <p:sldId id="274" r:id="rId19"/>
    <p:sldId id="275" r:id="rId20"/>
    <p:sldId id="276" r:id="rId21"/>
    <p:sldId id="279" r:id="rId22"/>
    <p:sldId id="280" r:id="rId23"/>
    <p:sldId id="281" r:id="rId24"/>
    <p:sldId id="282" r:id="rId25"/>
    <p:sldId id="283" r:id="rId26"/>
    <p:sldId id="284" r:id="rId27"/>
    <p:sldId id="285" r:id="rId28"/>
    <p:sldId id="286" r:id="rId29"/>
    <p:sldId id="290"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6/9/2024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rtl="1">
              <a:buNone/>
            </a:pPr>
            <a:r>
              <a:rPr lang="fa-IR" sz="4800" dirty="0" smtClean="0">
                <a:cs typeface="B Titr" pitchFamily="2" charset="-78"/>
              </a:rPr>
              <a:t>کارگاه اطفاء حریق</a:t>
            </a:r>
          </a:p>
          <a:p>
            <a:pPr marL="0" indent="0" algn="ctr" rtl="1">
              <a:buNone/>
            </a:pPr>
            <a:endParaRPr lang="fa-IR" sz="4800" dirty="0" smtClean="0">
              <a:cs typeface="B Titr" pitchFamily="2" charset="-78"/>
            </a:endParaRPr>
          </a:p>
          <a:p>
            <a:pPr marL="0" indent="0" algn="ctr" rtl="1">
              <a:buNone/>
            </a:pPr>
            <a:endParaRPr lang="fa-IR" sz="4800" dirty="0">
              <a:cs typeface="B Titr" pitchFamily="2" charset="-78"/>
            </a:endParaRPr>
          </a:p>
          <a:p>
            <a:pPr marL="0" indent="0" algn="ctr" rtl="1">
              <a:buNone/>
            </a:pPr>
            <a:r>
              <a:rPr lang="fa-IR" dirty="0" smtClean="0">
                <a:solidFill>
                  <a:srgbClr val="FF0000"/>
                </a:solidFill>
                <a:cs typeface="B Titr" pitchFamily="2" charset="-78"/>
              </a:rPr>
              <a:t>سامان هنرپژوه</a:t>
            </a:r>
            <a:endParaRPr lang="fa-IR" dirty="0">
              <a:solidFill>
                <a:srgbClr val="FF0000"/>
              </a:solidFill>
              <a:cs typeface="B Titr" pitchFamily="2" charset="-78"/>
            </a:endParaRPr>
          </a:p>
        </p:txBody>
      </p:sp>
      <p:pic>
        <p:nvPicPr>
          <p:cNvPr id="1026" name="Picture 2" descr="C:\Users\27222\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0079"/>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18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r" rtl="1">
              <a:buNone/>
            </a:pPr>
            <a:r>
              <a:rPr lang="fa-IR" dirty="0">
                <a:cs typeface="B Nazanin" pitchFamily="2" charset="-78"/>
              </a:rPr>
              <a:t>گاتريج :كپسولي كوچك فلزي است كه در آن گاز ازت يا تحت فشار بسيار زيادي نگهداري مي شود</a:t>
            </a:r>
            <a:br>
              <a:rPr lang="fa-IR" dirty="0">
                <a:cs typeface="B Nazanin" pitchFamily="2" charset="-78"/>
              </a:rPr>
            </a:br>
            <a:r>
              <a:rPr lang="fa-IR" dirty="0">
                <a:cs typeface="B Nazanin" pitchFamily="2" charset="-78"/>
              </a:rPr>
              <a:t>-پين ايمني :اين پين بمنظور جلوگيري از فعال شدن كپسول بصورت سهوئ در يك سوراخ قرار دارد بنابراين در مواقع استفاده بايد آنرا از</a:t>
            </a:r>
            <a:br>
              <a:rPr lang="fa-IR" dirty="0">
                <a:cs typeface="B Nazanin" pitchFamily="2" charset="-78"/>
              </a:rPr>
            </a:br>
            <a:r>
              <a:rPr lang="fa-IR" dirty="0">
                <a:cs typeface="B Nazanin" pitchFamily="2" charset="-78"/>
              </a:rPr>
              <a:t>جاي خود بيرون آورد</a:t>
            </a:r>
            <a:br>
              <a:rPr lang="fa-IR" dirty="0">
                <a:cs typeface="B Nazanin" pitchFamily="2" charset="-78"/>
              </a:rPr>
            </a:br>
            <a:r>
              <a:rPr lang="fa-IR" dirty="0">
                <a:cs typeface="B Nazanin" pitchFamily="2" charset="-78"/>
              </a:rPr>
              <a:t>-دسته نگهدارنده :با استفاده از دسته كپسول را بلند و جابجا ميكنيم</a:t>
            </a:r>
            <a:br>
              <a:rPr lang="fa-IR" dirty="0">
                <a:cs typeface="B Nazanin" pitchFamily="2" charset="-78"/>
              </a:rPr>
            </a:br>
            <a:r>
              <a:rPr lang="fa-IR" dirty="0">
                <a:cs typeface="B Nazanin" pitchFamily="2" charset="-78"/>
              </a:rPr>
              <a:t>-ضامن يا اهرم :با فشار دادن اين ضامن پس از بيرون آوردن پين محتويات كپسول با سرعت از شيلنگ و نازل به بيرون پرتاب مي شود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82426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dirty="0">
                <a:cs typeface="B Nazanin" pitchFamily="2" charset="-78"/>
              </a:rPr>
              <a:t>-گيج يا فشارسنج:</a:t>
            </a:r>
            <a:br>
              <a:rPr lang="fa-IR" dirty="0">
                <a:cs typeface="B Nazanin" pitchFamily="2" charset="-78"/>
              </a:rPr>
            </a:br>
            <a:r>
              <a:rPr lang="fa-IR" dirty="0">
                <a:cs typeface="B Nazanin" pitchFamily="2" charset="-78"/>
              </a:rPr>
              <a:t>اين وسيله تنها دركپسولهاي پودربكارمي رود و نشان دهنده ميزان فشار گاز درون گاتريج است .گيج ازيك صفحه با دو رنگ سبز و قرمز ويك</a:t>
            </a:r>
            <a:br>
              <a:rPr lang="fa-IR" dirty="0">
                <a:cs typeface="B Nazanin" pitchFamily="2" charset="-78"/>
              </a:rPr>
            </a:br>
            <a:r>
              <a:rPr lang="fa-IR" dirty="0">
                <a:cs typeface="B Nazanin" pitchFamily="2" charset="-78"/>
              </a:rPr>
              <a:t>عقربه تشكيل شده است رنگ سبز نشان دهنده شارژبودن كپسول و رنگ قرمز نشان دهنده خالي بودن كپسول است اما اگر عقربه روي رنگ</a:t>
            </a:r>
            <a:br>
              <a:rPr lang="fa-IR" dirty="0">
                <a:cs typeface="B Nazanin" pitchFamily="2" charset="-78"/>
              </a:rPr>
            </a:br>
            <a:r>
              <a:rPr lang="fa-IR" dirty="0">
                <a:cs typeface="B Nazanin" pitchFamily="2" charset="-78"/>
              </a:rPr>
              <a:t>قرمز سمت راست سبز باشد كپسول بيش از استاندارد شارژ ميباشد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1553857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a:cs typeface="B Nazanin" pitchFamily="2" charset="-78"/>
              </a:rPr>
              <a:t>خاموش كننده ي آب )(</a:t>
            </a:r>
            <a:r>
              <a:rPr lang="en-US" b="1" dirty="0">
                <a:cs typeface="B Nazanin" pitchFamily="2" charset="-78"/>
              </a:rPr>
              <a:t>water</a:t>
            </a:r>
            <a:br>
              <a:rPr lang="en-US" b="1" dirty="0">
                <a:cs typeface="B Nazanin" pitchFamily="2" charset="-78"/>
              </a:rPr>
            </a:br>
            <a:r>
              <a:rPr lang="fa-IR" dirty="0">
                <a:cs typeface="B Nazanin" pitchFamily="2" charset="-78"/>
              </a:rPr>
              <a:t>متداولترين خاموش كننده اي است كه بخصوص براي اطفاء حريق جامدات استفاده ميشود.كه </a:t>
            </a:r>
            <a:r>
              <a:rPr lang="fa-IR" b="1" dirty="0">
                <a:cs typeface="B Nazanin" pitchFamily="2" charset="-78"/>
              </a:rPr>
              <a:t>مزاياي </a:t>
            </a:r>
            <a:r>
              <a:rPr lang="fa-IR" dirty="0" smtClean="0">
                <a:cs typeface="B Nazanin" pitchFamily="2" charset="-78"/>
              </a:rPr>
              <a:t>آن عبارت </a:t>
            </a:r>
            <a:r>
              <a:rPr lang="fa-IR" dirty="0">
                <a:cs typeface="B Nazanin" pitchFamily="2" charset="-78"/>
              </a:rPr>
              <a:t>است ازفراواني و </a:t>
            </a:r>
            <a:r>
              <a:rPr lang="fa-IR" dirty="0" smtClean="0">
                <a:cs typeface="B Nazanin" pitchFamily="2" charset="-78"/>
              </a:rPr>
              <a:t>دسترسي آسان </a:t>
            </a:r>
            <a:r>
              <a:rPr lang="fa-IR" dirty="0">
                <a:cs typeface="B Nazanin" pitchFamily="2" charset="-78"/>
              </a:rPr>
              <a:t>خنك كننده است ، ارزاني و سهولت استفاده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63250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معایب</a:t>
            </a:r>
            <a:endParaRPr lang="fa-IR" dirty="0"/>
          </a:p>
        </p:txBody>
      </p:sp>
      <p:sp>
        <p:nvSpPr>
          <p:cNvPr id="3" name="Content Placeholder 2"/>
          <p:cNvSpPr>
            <a:spLocks noGrp="1"/>
          </p:cNvSpPr>
          <p:nvPr>
            <p:ph idx="1"/>
          </p:nvPr>
        </p:nvSpPr>
        <p:spPr/>
        <p:txBody>
          <a:bodyPr/>
          <a:lstStyle/>
          <a:p>
            <a:pPr marL="0" indent="0" algn="r" rtl="1">
              <a:buNone/>
            </a:pPr>
            <a:r>
              <a:rPr lang="fa-IR" dirty="0">
                <a:cs typeface="B Nazanin" pitchFamily="2" charset="-78"/>
              </a:rPr>
              <a:t>در حريق فلزات قابل اشتعال استفاده از آب موجب انفجار مي گردد</a:t>
            </a:r>
            <a:br>
              <a:rPr lang="fa-IR" dirty="0">
                <a:cs typeface="B Nazanin" pitchFamily="2" charset="-78"/>
              </a:rPr>
            </a:br>
            <a:r>
              <a:rPr lang="fa-IR" dirty="0">
                <a:cs typeface="B Nazanin" pitchFamily="2" charset="-78"/>
              </a:rPr>
              <a:t>-آب بر روي برخي از كالاها مانند وسايل برقي يا كاغذي اثر نامطلوب دارد</a:t>
            </a:r>
            <a:br>
              <a:rPr lang="fa-IR" dirty="0">
                <a:cs typeface="B Nazanin" pitchFamily="2" charset="-78"/>
              </a:rPr>
            </a:br>
            <a:r>
              <a:rPr lang="fa-IR" dirty="0">
                <a:cs typeface="B Nazanin" pitchFamily="2" charset="-78"/>
              </a:rPr>
              <a:t>-استفاده زياد از آب در كشتي ها مي تواند موجب از بين رفتن تعادل آن گردد.</a:t>
            </a:r>
            <a:br>
              <a:rPr lang="fa-IR" dirty="0">
                <a:cs typeface="B Nazanin" pitchFamily="2" charset="-78"/>
              </a:rPr>
            </a:br>
            <a:r>
              <a:rPr lang="fa-IR" dirty="0">
                <a:cs typeface="B Nazanin" pitchFamily="2" charset="-78"/>
              </a:rPr>
              <a:t>-در حريق تجهيزات الكتريكي و برق كاربر آب ميتواند موجب برق گرفتگي و گسترش آتش ميگرد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20544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a:cs typeface="B Nazanin" pitchFamily="2" charset="-78"/>
              </a:rPr>
              <a:t>در مورد تجهيزات الكتريكي و برقي رعايت نكات ذيل ضروري است</a:t>
            </a:r>
            <a:br>
              <a:rPr lang="fa-IR" b="1" dirty="0">
                <a:cs typeface="B Nazanin" pitchFamily="2" charset="-78"/>
              </a:rPr>
            </a:br>
            <a:r>
              <a:rPr lang="fa-IR" dirty="0">
                <a:cs typeface="B Nazanin" pitchFamily="2" charset="-78"/>
              </a:rPr>
              <a:t>-در صورتي كه براي خاموش كردن حريق وسايل و تجهيزات برقي خاموش كننده اي جز آب در دسترس نباشد بايد برق را از منبع قطع كرد.</a:t>
            </a:r>
            <a:br>
              <a:rPr lang="fa-IR" dirty="0">
                <a:cs typeface="B Nazanin" pitchFamily="2" charset="-78"/>
              </a:rPr>
            </a:br>
            <a:r>
              <a:rPr lang="fa-IR" dirty="0">
                <a:cs typeface="B Nazanin" pitchFamily="2" charset="-78"/>
              </a:rPr>
              <a:t>-در برخي از تجهيزات برقي برق ذخيره ميشود (خازنها ) ريختن آب بر روي اينگونه وسايل و تجهيزات موجب برق گرفتگي و جرقه ميگردد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404599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b="1" dirty="0">
                <a:cs typeface="B Nazanin" pitchFamily="2" charset="-78"/>
              </a:rPr>
              <a:t>فوم(كف( </a:t>
            </a:r>
            <a:r>
              <a:rPr lang="en-US" b="1" dirty="0">
                <a:cs typeface="B Nazanin" pitchFamily="2" charset="-78"/>
              </a:rPr>
              <a:t>Foam</a:t>
            </a:r>
            <a:br>
              <a:rPr lang="en-US" b="1" dirty="0">
                <a:cs typeface="B Nazanin" pitchFamily="2" charset="-78"/>
              </a:rPr>
            </a:br>
            <a:r>
              <a:rPr lang="fa-IR" dirty="0">
                <a:cs typeface="B Nazanin" pitchFamily="2" charset="-78"/>
              </a:rPr>
              <a:t>فوم مايعي خاموش كننده است كه بويژه در مورد مايعات كاربرد دارد اين ماده بعلت سبكي روي مايع در حال اشتعال را گرفته و از </a:t>
            </a:r>
            <a:r>
              <a:rPr lang="fa-IR" dirty="0" smtClean="0">
                <a:cs typeface="B Nazanin" pitchFamily="2" charset="-78"/>
              </a:rPr>
              <a:t>رسيدن اكسيژن </a:t>
            </a:r>
            <a:r>
              <a:rPr lang="fa-IR" dirty="0">
                <a:cs typeface="B Nazanin" pitchFamily="2" charset="-78"/>
              </a:rPr>
              <a:t>به آتش جلوگيري مي كند.از خواص ديگر فوم خنك بودن آن است</a:t>
            </a:r>
            <a:r>
              <a:rPr lang="fa-IR" dirty="0" smtClean="0">
                <a:cs typeface="B Nazanin" pitchFamily="2" charset="-78"/>
              </a:rPr>
              <a:t>.</a:t>
            </a:r>
            <a:r>
              <a:rPr lang="fa-IR" dirty="0">
                <a:cs typeface="B Nazanin" pitchFamily="2" charset="-78"/>
              </a:rPr>
              <a:t/>
            </a:r>
            <a:br>
              <a:rPr lang="fa-IR" dirty="0">
                <a:cs typeface="B Nazanin" pitchFamily="2" charset="-78"/>
              </a:rPr>
            </a:br>
            <a:r>
              <a:rPr lang="fa-IR" dirty="0">
                <a:cs typeface="B Nazanin" pitchFamily="2" charset="-78"/>
              </a:rPr>
              <a:t>بطور معمول فومي كه از نازل خارج مي شود تركيبي از % 3فوم خالص و %97آب و هواميباشد</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40699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b="1" dirty="0">
                <a:cs typeface="B Nazanin" pitchFamily="2" charset="-78"/>
              </a:rPr>
              <a:t>در استفاده از فوم به نكات ذيل بايد توجه نمود</a:t>
            </a:r>
            <a:br>
              <a:rPr lang="fa-IR" b="1" dirty="0">
                <a:cs typeface="B Nazanin" pitchFamily="2" charset="-78"/>
              </a:rPr>
            </a:br>
            <a:r>
              <a:rPr lang="fa-IR" dirty="0">
                <a:cs typeface="B Nazanin" pitchFamily="2" charset="-78"/>
              </a:rPr>
              <a:t>فوم مانند آب بر روي برخي از كالاها مانند وسايل برقي يا كاغذي اثر نامطلوب دارد</a:t>
            </a:r>
            <a:br>
              <a:rPr lang="fa-IR" dirty="0">
                <a:cs typeface="B Nazanin" pitchFamily="2" charset="-78"/>
              </a:rPr>
            </a:br>
            <a:r>
              <a:rPr lang="fa-IR" dirty="0">
                <a:cs typeface="B Nazanin" pitchFamily="2" charset="-78"/>
              </a:rPr>
              <a:t>-در حريق فلزات قابل اشتعال استفاده از آب موجب انفجار مي گردد</a:t>
            </a:r>
            <a:br>
              <a:rPr lang="fa-IR" dirty="0">
                <a:cs typeface="B Nazanin" pitchFamily="2" charset="-78"/>
              </a:rPr>
            </a:br>
            <a:r>
              <a:rPr lang="fa-IR" dirty="0">
                <a:cs typeface="B Nazanin" pitchFamily="2" charset="-78"/>
              </a:rPr>
              <a:t>-در حريق تجهيزات الكتريكي و برق كاربر آب ميتواند موجب برق گرفتگي و گسترش آتش ميگردد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3882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a:r>
              <a:rPr lang="fa-IR" dirty="0">
                <a:cs typeface="B Titr" pitchFamily="2" charset="-78"/>
              </a:rPr>
              <a:t>پودر</a:t>
            </a:r>
            <a:r>
              <a:rPr lang="fa-IR" dirty="0">
                <a:cs typeface="B Nazanin" pitchFamily="2" charset="-78"/>
              </a:rPr>
              <a:t> خاموش كننده جامد است بسيار نرم و لطيف برنگ سفيد مايل به صورتي كه براي اطفاء تمام انواع آتش كاربر دارد اما بيشترين كاربرد آن</a:t>
            </a:r>
            <a:br>
              <a:rPr lang="fa-IR" dirty="0">
                <a:cs typeface="B Nazanin" pitchFamily="2" charset="-78"/>
              </a:rPr>
            </a:br>
            <a:r>
              <a:rPr lang="fa-IR" dirty="0">
                <a:cs typeface="B Nazanin" pitchFamily="2" charset="-78"/>
              </a:rPr>
              <a:t>براي اطفاء آتش( نوع </a:t>
            </a:r>
            <a:r>
              <a:rPr lang="en-US" dirty="0">
                <a:cs typeface="B Nazanin" pitchFamily="2" charset="-78"/>
              </a:rPr>
              <a:t>B, C</a:t>
            </a:r>
            <a:r>
              <a:rPr lang="fa-IR" dirty="0">
                <a:cs typeface="B Nazanin" pitchFamily="2" charset="-78"/>
              </a:rPr>
              <a:t>و () </a:t>
            </a:r>
            <a:r>
              <a:rPr lang="en-US" dirty="0">
                <a:cs typeface="B Nazanin" pitchFamily="2" charset="-78"/>
              </a:rPr>
              <a:t>D</a:t>
            </a:r>
            <a:r>
              <a:rPr lang="fa-IR" dirty="0">
                <a:cs typeface="B Nazanin" pitchFamily="2" charset="-78"/>
              </a:rPr>
              <a:t>گازها ، مايعات و فلزات ) مي باشد.</a:t>
            </a:r>
            <a:br>
              <a:rPr lang="fa-IR" dirty="0">
                <a:cs typeface="B Nazanin" pitchFamily="2" charset="-78"/>
              </a:rPr>
            </a:br>
            <a:r>
              <a:rPr lang="fa-IR" dirty="0">
                <a:cs typeface="B Nazanin" pitchFamily="2" charset="-78"/>
              </a:rPr>
              <a:t>پودر از موادشيميايي مانند بيكربنات سديم ياپتاسيم تهيه ميشود و بااختلال درزنجيره مولكول مايعات همچنين ايجاد يك پوشش </a:t>
            </a:r>
            <a:r>
              <a:rPr lang="fa-IR" dirty="0" smtClean="0">
                <a:cs typeface="B Nazanin" pitchFamily="2" charset="-78"/>
              </a:rPr>
              <a:t>روي حريق، آتش </a:t>
            </a:r>
            <a:r>
              <a:rPr lang="fa-IR" dirty="0">
                <a:cs typeface="B Nazanin" pitchFamily="2" charset="-78"/>
              </a:rPr>
              <a:t>راخاموشميكند.</a:t>
            </a:r>
            <a:br>
              <a:rPr lang="fa-IR" dirty="0">
                <a:cs typeface="B Nazanin" pitchFamily="2" charset="-78"/>
              </a:rPr>
            </a:br>
            <a:r>
              <a:rPr lang="fa-IR" dirty="0">
                <a:cs typeface="B Nazanin" pitchFamily="2" charset="-78"/>
              </a:rPr>
              <a:t>براي اطفاءحريق فلزات ازنوعي پودرسياهرنگ كه </a:t>
            </a:r>
            <a:r>
              <a:rPr lang="fa-IR" dirty="0" smtClean="0">
                <a:cs typeface="B Nazanin" pitchFamily="2" charset="-78"/>
              </a:rPr>
              <a:t>ازتركيبات كلرورسديم </a:t>
            </a:r>
            <a:r>
              <a:rPr lang="fa-IR" dirty="0">
                <a:cs typeface="B Nazanin" pitchFamily="2" charset="-78"/>
              </a:rPr>
              <a:t>وپتاسيم استفاده مي گردد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67363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a:cs typeface="B Nazanin" pitchFamily="2" charset="-78"/>
              </a:rPr>
              <a:t>كپسول پودر برنگ آبي يا قرمز با نوار آبي رنگ دور آن كه براي اطفاء هر نوع حريق استفاده ميگردد اما موثرترين كاربرد آن براي </a:t>
            </a:r>
            <a:r>
              <a:rPr lang="fa-IR" dirty="0" smtClean="0">
                <a:cs typeface="B Nazanin" pitchFamily="2" charset="-78"/>
              </a:rPr>
              <a:t>خاموش كردن </a:t>
            </a:r>
            <a:r>
              <a:rPr lang="fa-IR" dirty="0">
                <a:cs typeface="B Nazanin" pitchFamily="2" charset="-78"/>
              </a:rPr>
              <a:t>حريق مايعات و فلزات است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30124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r" rtl="1"/>
            <a:r>
              <a:rPr lang="fa-IR" b="1" dirty="0">
                <a:cs typeface="B Nazanin" pitchFamily="2" charset="-78"/>
              </a:rPr>
              <a:t>گاز </a:t>
            </a:r>
            <a:r>
              <a:rPr lang="en-US" b="1" dirty="0">
                <a:cs typeface="B Nazanin" pitchFamily="2" charset="-78"/>
              </a:rPr>
              <a:t>CO2</a:t>
            </a:r>
            <a:br>
              <a:rPr lang="en-US" b="1" dirty="0">
                <a:cs typeface="B Nazanin" pitchFamily="2" charset="-78"/>
              </a:rPr>
            </a:br>
            <a:r>
              <a:rPr lang="fa-IR" dirty="0">
                <a:cs typeface="B Nazanin" pitchFamily="2" charset="-78"/>
              </a:rPr>
              <a:t>گازي است بي رنگ وبو كه از آن بعنوان خاموش كننده بويژه آتشهاي نوع </a:t>
            </a:r>
            <a:r>
              <a:rPr lang="en-US" dirty="0">
                <a:cs typeface="B Nazanin" pitchFamily="2" charset="-78"/>
              </a:rPr>
              <a:t>D</a:t>
            </a:r>
            <a:r>
              <a:rPr lang="fa-IR" dirty="0">
                <a:cs typeface="B Nazanin" pitchFamily="2" charset="-78"/>
              </a:rPr>
              <a:t>يعني تجهيزات الكتريكي و برقي استفاده مي گردد </a:t>
            </a:r>
            <a:br>
              <a:rPr lang="fa-IR" dirty="0">
                <a:cs typeface="B Nazanin" pitchFamily="2" charset="-78"/>
              </a:rPr>
            </a:br>
            <a:r>
              <a:rPr lang="fa-IR" b="1" dirty="0">
                <a:cs typeface="B Nazanin" pitchFamily="2" charset="-78"/>
              </a:rPr>
              <a:t>خواص </a:t>
            </a:r>
            <a:r>
              <a:rPr lang="en-US" b="1" dirty="0">
                <a:cs typeface="B Nazanin" pitchFamily="2" charset="-78"/>
              </a:rPr>
              <a:t>CO2</a:t>
            </a:r>
            <a:br>
              <a:rPr lang="en-US" b="1" dirty="0">
                <a:cs typeface="B Nazanin" pitchFamily="2" charset="-78"/>
              </a:rPr>
            </a:br>
            <a:r>
              <a:rPr lang="en-US" dirty="0">
                <a:cs typeface="B Nazanin" pitchFamily="2" charset="-78"/>
              </a:rPr>
              <a:t>-</a:t>
            </a:r>
            <a:r>
              <a:rPr lang="fa-IR" dirty="0">
                <a:cs typeface="B Nazanin" pitchFamily="2" charset="-78"/>
              </a:rPr>
              <a:t>گازي است خفه كننده كه با احاطه اطراف آتش مانع از رسيدن اكسيژن شده و حريق را خاموش مي كند</a:t>
            </a:r>
            <a:br>
              <a:rPr lang="fa-IR" dirty="0">
                <a:cs typeface="B Nazanin" pitchFamily="2" charset="-78"/>
              </a:rPr>
            </a:br>
            <a:r>
              <a:rPr lang="fa-IR" dirty="0">
                <a:cs typeface="B Nazanin" pitchFamily="2" charset="-78"/>
              </a:rPr>
              <a:t>-</a:t>
            </a:r>
            <a:r>
              <a:rPr lang="en-US" dirty="0">
                <a:cs typeface="B Nazanin" pitchFamily="2" charset="-78"/>
              </a:rPr>
              <a:t>CO2</a:t>
            </a:r>
            <a:r>
              <a:rPr lang="fa-IR" dirty="0">
                <a:cs typeface="B Nazanin" pitchFamily="2" charset="-78"/>
              </a:rPr>
              <a:t>چون خنك كننده قوي نيز است با سرد كردن آتش موجب خاموش كردن حريق مي گردد </a:t>
            </a:r>
            <a:r>
              <a:rPr lang="en-US" dirty="0">
                <a:cs typeface="B Nazanin" pitchFamily="2" charset="-78"/>
              </a:rPr>
              <a:t>CO2- 5/1</a:t>
            </a:r>
            <a:r>
              <a:rPr lang="fa-IR" dirty="0">
                <a:cs typeface="B Nazanin" pitchFamily="2" charset="-78"/>
              </a:rPr>
              <a:t>برابر هوا وزن دارد -غلظت</a:t>
            </a:r>
            <a:br>
              <a:rPr lang="fa-IR" dirty="0">
                <a:cs typeface="B Nazanin" pitchFamily="2" charset="-78"/>
              </a:rPr>
            </a:br>
            <a:r>
              <a:rPr lang="en-US" dirty="0">
                <a:cs typeface="B Nazanin" pitchFamily="2" charset="-78"/>
              </a:rPr>
              <a:t>CO2 50</a:t>
            </a:r>
            <a:r>
              <a:rPr lang="fa-IR" dirty="0">
                <a:cs typeface="B Nazanin" pitchFamily="2" charset="-78"/>
              </a:rPr>
              <a:t>برابر بيشتر از هواست</a:t>
            </a:r>
            <a:br>
              <a:rPr lang="fa-IR" dirty="0">
                <a:cs typeface="B Nazanin" pitchFamily="2" charset="-78"/>
              </a:rPr>
            </a:br>
            <a:r>
              <a:rPr lang="fa-IR" dirty="0">
                <a:cs typeface="B Nazanin" pitchFamily="2" charset="-78"/>
              </a:rPr>
              <a:t>- </a:t>
            </a:r>
            <a:r>
              <a:rPr lang="en-US" dirty="0">
                <a:cs typeface="B Nazanin" pitchFamily="2" charset="-78"/>
              </a:rPr>
              <a:t>CO2</a:t>
            </a:r>
            <a:r>
              <a:rPr lang="fa-IR" dirty="0">
                <a:cs typeface="B Nazanin" pitchFamily="2" charset="-78"/>
              </a:rPr>
              <a:t>قدرت انبساط بالايي دارد براي همين براي شارژ گاتريج همچنين باد كردن لايف رفت و لايف جكت از اين گاز استفاده مي گردد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84557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1219200"/>
            <a:ext cx="6400800" cy="1752600"/>
          </a:xfrm>
        </p:spPr>
        <p:txBody>
          <a:bodyPr>
            <a:noAutofit/>
          </a:bodyPr>
          <a:lstStyle/>
          <a:p>
            <a:r>
              <a:rPr lang="fa-IR" sz="2800" b="1" dirty="0">
                <a:solidFill>
                  <a:schemeClr val="tx1"/>
                </a:solidFill>
                <a:cs typeface="B Nazanin" pitchFamily="2" charset="-78"/>
              </a:rPr>
              <a:t>عوامل بوجود آورنده حریق:</a:t>
            </a:r>
            <a:br>
              <a:rPr lang="fa-IR" sz="2800" b="1" dirty="0">
                <a:solidFill>
                  <a:schemeClr val="tx1"/>
                </a:solidFill>
                <a:cs typeface="B Nazanin" pitchFamily="2" charset="-78"/>
              </a:rPr>
            </a:br>
            <a:r>
              <a:rPr lang="fa-IR" sz="2800" dirty="0">
                <a:solidFill>
                  <a:schemeClr val="tx1"/>
                </a:solidFill>
                <a:cs typeface="B Nazanin" pitchFamily="2" charset="-78"/>
              </a:rPr>
              <a:t>• عدم رعايت نكات </a:t>
            </a:r>
            <a:r>
              <a:rPr lang="fa-IR" sz="2800" dirty="0" smtClean="0">
                <a:solidFill>
                  <a:schemeClr val="tx1"/>
                </a:solidFill>
                <a:cs typeface="B Nazanin" pitchFamily="2" charset="-78"/>
              </a:rPr>
              <a:t>ايمني.</a:t>
            </a:r>
          </a:p>
          <a:p>
            <a:r>
              <a:rPr lang="fa-IR" sz="2800" dirty="0" smtClean="0">
                <a:solidFill>
                  <a:schemeClr val="tx1"/>
                </a:solidFill>
                <a:cs typeface="B Nazanin" pitchFamily="2" charset="-78"/>
              </a:rPr>
              <a:t>• </a:t>
            </a:r>
            <a:r>
              <a:rPr lang="fa-IR" sz="2800" dirty="0">
                <a:solidFill>
                  <a:schemeClr val="tx1"/>
                </a:solidFill>
                <a:cs typeface="B Nazanin" pitchFamily="2" charset="-78"/>
              </a:rPr>
              <a:t>عوامل اقتصادي اجتماعي فرهنگي.</a:t>
            </a:r>
            <a:br>
              <a:rPr lang="fa-IR" sz="2800" dirty="0">
                <a:solidFill>
                  <a:schemeClr val="tx1"/>
                </a:solidFill>
                <a:cs typeface="B Nazanin" pitchFamily="2" charset="-78"/>
              </a:rPr>
            </a:br>
            <a:r>
              <a:rPr lang="fa-IR" sz="2800" dirty="0">
                <a:solidFill>
                  <a:schemeClr val="tx1"/>
                </a:solidFill>
                <a:cs typeface="B Nazanin" pitchFamily="2" charset="-78"/>
              </a:rPr>
              <a:t>• عوامل طبيعي وفيزيكي : آتش فشان – زلزله – صاعقه </a:t>
            </a:r>
            <a:br>
              <a:rPr lang="fa-IR" sz="2800" dirty="0">
                <a:solidFill>
                  <a:schemeClr val="tx1"/>
                </a:solidFill>
                <a:cs typeface="B Nazanin" pitchFamily="2" charset="-78"/>
              </a:rPr>
            </a:br>
            <a:endParaRPr lang="fa-IR" sz="2800" dirty="0">
              <a:solidFill>
                <a:schemeClr val="tx1"/>
              </a:solidFill>
              <a:cs typeface="B Nazanin" pitchFamily="2" charset="-78"/>
            </a:endParaRPr>
          </a:p>
        </p:txBody>
      </p:sp>
      <p:pic>
        <p:nvPicPr>
          <p:cNvPr id="4098" name="Picture 2" descr="C:\Users\27222\Downloads\fire_590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3048000" cy="265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68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r" rtl="1">
              <a:buNone/>
            </a:pPr>
            <a:r>
              <a:rPr lang="fa-IR" b="1" dirty="0">
                <a:cs typeface="B Nazanin" pitchFamily="2" charset="-78"/>
              </a:rPr>
              <a:t>خاموش كننده هاي دستي:</a:t>
            </a:r>
            <a:br>
              <a:rPr lang="fa-IR" b="1" dirty="0">
                <a:cs typeface="B Nazanin" pitchFamily="2" charset="-78"/>
              </a:rPr>
            </a:br>
            <a:r>
              <a:rPr lang="fa-IR" dirty="0">
                <a:cs typeface="B Nazanin" pitchFamily="2" charset="-78"/>
              </a:rPr>
              <a:t>كپسولهاي به وزن 1تا 12كيلوگرمي هستندكه بمنظور اطفاءحريقهاي كوچك ويادر مراحل ابتدايي آن استفاده ميگردد </a:t>
            </a:r>
            <a:br>
              <a:rPr lang="fa-IR" dirty="0">
                <a:cs typeface="B Nazanin" pitchFamily="2" charset="-78"/>
              </a:rPr>
            </a:br>
            <a:r>
              <a:rPr lang="fa-IR" b="1" dirty="0">
                <a:cs typeface="B Nazanin" pitchFamily="2" charset="-78"/>
              </a:rPr>
              <a:t>امتيازات خاموش كننده هاي سيار</a:t>
            </a:r>
            <a:br>
              <a:rPr lang="fa-IR" b="1" dirty="0">
                <a:cs typeface="B Nazanin" pitchFamily="2" charset="-78"/>
              </a:rPr>
            </a:br>
            <a:r>
              <a:rPr lang="fa-IR" dirty="0">
                <a:cs typeface="B Nazanin" pitchFamily="2" charset="-78"/>
              </a:rPr>
              <a:t>-هر شخص به آساني مي تواند آنرا حمل نمايد</a:t>
            </a:r>
            <a:br>
              <a:rPr lang="fa-IR" dirty="0">
                <a:cs typeface="B Nazanin" pitchFamily="2" charset="-78"/>
              </a:rPr>
            </a:br>
            <a:r>
              <a:rPr lang="fa-IR" dirty="0">
                <a:cs typeface="B Nazanin" pitchFamily="2" charset="-78"/>
              </a:rPr>
              <a:t>-هزينه خريد و نگهداري و شارژ آن كم است</a:t>
            </a:r>
            <a:br>
              <a:rPr lang="fa-IR" dirty="0">
                <a:cs typeface="B Nazanin" pitchFamily="2" charset="-78"/>
              </a:rPr>
            </a:br>
            <a:r>
              <a:rPr lang="fa-IR" dirty="0">
                <a:cs typeface="B Nazanin" pitchFamily="2" charset="-78"/>
              </a:rPr>
              <a:t>-جاي كمي را اشغال مي كنند</a:t>
            </a:r>
            <a:br>
              <a:rPr lang="fa-IR" dirty="0">
                <a:cs typeface="B Nazanin" pitchFamily="2" charset="-78"/>
              </a:rPr>
            </a:br>
            <a:r>
              <a:rPr lang="fa-IR" dirty="0">
                <a:cs typeface="B Nazanin" pitchFamily="2" charset="-78"/>
              </a:rPr>
              <a:t>-به آساني در دسترس است</a:t>
            </a:r>
            <a:br>
              <a:rPr lang="fa-IR" dirty="0">
                <a:cs typeface="B Nazanin" pitchFamily="2" charset="-78"/>
              </a:rPr>
            </a:br>
            <a:r>
              <a:rPr lang="fa-IR" dirty="0">
                <a:cs typeface="B Nazanin" pitchFamily="2" charset="-78"/>
              </a:rPr>
              <a:t>-متناسب با نوع آتش قابل استفاده است</a:t>
            </a:r>
            <a:br>
              <a:rPr lang="fa-IR" dirty="0">
                <a:cs typeface="B Nazanin" pitchFamily="2" charset="-78"/>
              </a:rPr>
            </a:br>
            <a:r>
              <a:rPr lang="fa-IR" dirty="0">
                <a:cs typeface="B Nazanin" pitchFamily="2" charset="-78"/>
              </a:rPr>
              <a:t>-در مورد حريق هاي موضعي و كوچك كاربرد موثري دارد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1309092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a:r>
              <a:rPr lang="fa-IR" b="1" dirty="0">
                <a:cs typeface="B Nazanin" pitchFamily="2" charset="-78"/>
              </a:rPr>
              <a:t>شناسايي نوع خاموش كننده از طرف رنگ بدنه سيلندر</a:t>
            </a:r>
            <a:br>
              <a:rPr lang="fa-IR" b="1" dirty="0">
                <a:cs typeface="B Nazanin" pitchFamily="2" charset="-78"/>
              </a:rPr>
            </a:br>
            <a:r>
              <a:rPr lang="fa-IR" dirty="0">
                <a:cs typeface="B Nazanin" pitchFamily="2" charset="-78"/>
              </a:rPr>
              <a:t>-1خاموش كننده محتوي آب به رنگ قرمز مي باشد</a:t>
            </a:r>
            <a:br>
              <a:rPr lang="fa-IR" dirty="0">
                <a:cs typeface="B Nazanin" pitchFamily="2" charset="-78"/>
              </a:rPr>
            </a:br>
            <a:r>
              <a:rPr lang="fa-IR" dirty="0">
                <a:cs typeface="B Nazanin" pitchFamily="2" charset="-78"/>
              </a:rPr>
              <a:t>-2خامش كننده محتوي كف به رنگ زرد يا ليموئي مي باشد</a:t>
            </a:r>
            <a:br>
              <a:rPr lang="fa-IR" dirty="0">
                <a:cs typeface="B Nazanin" pitchFamily="2" charset="-78"/>
              </a:rPr>
            </a:br>
            <a:r>
              <a:rPr lang="fa-IR" dirty="0">
                <a:cs typeface="B Nazanin" pitchFamily="2" charset="-78"/>
              </a:rPr>
              <a:t>-3خاموش كننده محتوي پودر به رنگ آبي مي باشد</a:t>
            </a:r>
            <a:br>
              <a:rPr lang="fa-IR" dirty="0">
                <a:cs typeface="B Nazanin" pitchFamily="2" charset="-78"/>
              </a:rPr>
            </a:br>
            <a:r>
              <a:rPr lang="fa-IR" dirty="0">
                <a:cs typeface="B Nazanin" pitchFamily="2" charset="-78"/>
              </a:rPr>
              <a:t>-4خاموش كننده محتوي گاز </a:t>
            </a:r>
            <a:r>
              <a:rPr lang="en-US" dirty="0">
                <a:cs typeface="B Nazanin" pitchFamily="2" charset="-78"/>
              </a:rPr>
              <a:t>co2</a:t>
            </a:r>
            <a:r>
              <a:rPr lang="fa-IR" dirty="0">
                <a:cs typeface="B Nazanin" pitchFamily="2" charset="-78"/>
              </a:rPr>
              <a:t>به رنگ مشكي مي باشد</a:t>
            </a:r>
            <a:br>
              <a:rPr lang="fa-IR" dirty="0">
                <a:cs typeface="B Nazanin" pitchFamily="2" charset="-78"/>
              </a:rPr>
            </a:br>
            <a:r>
              <a:rPr lang="fa-IR" dirty="0">
                <a:cs typeface="B Nazanin" pitchFamily="2" charset="-78"/>
              </a:rPr>
              <a:t>-1خاموش كننده محتوي هالوژنه به رنگ سبز مي باشد</a:t>
            </a:r>
            <a:br>
              <a:rPr lang="fa-IR" dirty="0">
                <a:cs typeface="B Nazanin" pitchFamily="2" charset="-78"/>
              </a:rPr>
            </a:br>
            <a:r>
              <a:rPr lang="fa-IR" dirty="0">
                <a:cs typeface="B Nazanin" pitchFamily="2" charset="-78"/>
              </a:rPr>
              <a:t>لازم به ذكر است در حال حاضر اكثر توليد كنندگان از رنگ قرمز براي تمامي خاموش كننده ها استفاده مي كنند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141176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a:cs typeface="B Nazanin" pitchFamily="2" charset="-78"/>
              </a:rPr>
              <a:t>براي خاموش نمودن آتش سوزي گازها، بايد هر سه طريق اطفاي مثلثِ آتش را انجام دهيم</a:t>
            </a:r>
            <a:br>
              <a:rPr lang="fa-IR" dirty="0">
                <a:cs typeface="B Nazanin" pitchFamily="2" charset="-78"/>
              </a:rPr>
            </a:br>
            <a:r>
              <a:rPr lang="fa-IR" dirty="0">
                <a:cs typeface="B Nazanin" pitchFamily="2" charset="-78"/>
              </a:rPr>
              <a:t>1ـ سيلندر را به وسيله آب خنك ميكنيم (پايين آوردن درجه حرارت)</a:t>
            </a:r>
            <a:br>
              <a:rPr lang="fa-IR" dirty="0">
                <a:cs typeface="B Nazanin" pitchFamily="2" charset="-78"/>
              </a:rPr>
            </a:br>
            <a:r>
              <a:rPr lang="fa-IR" dirty="0">
                <a:cs typeface="B Nazanin" pitchFamily="2" charset="-78"/>
              </a:rPr>
              <a:t>2ـ آتش را بوسيله مواد خفه كننده، پودرهاي شيميايي و گاز كربنيك و غيره خاموش ميسازيم (خفه كردن).</a:t>
            </a:r>
            <a:br>
              <a:rPr lang="fa-IR" dirty="0">
                <a:cs typeface="B Nazanin" pitchFamily="2" charset="-78"/>
              </a:rPr>
            </a:br>
            <a:r>
              <a:rPr lang="fa-IR" dirty="0">
                <a:cs typeface="B Nazanin" pitchFamily="2" charset="-78"/>
              </a:rPr>
              <a:t>3ـ جريان گاز را قطع ميكنيم (دور ساختن مواد سوختني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733256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r>
              <a:rPr lang="fa-IR" dirty="0">
                <a:cs typeface="B Nazanin" pitchFamily="2" charset="-78"/>
              </a:rPr>
              <a:t>*مرحله دوّم؛ زماني كه گاز در ساختمان پخش شده و آتش نگرفته باشد (مرحله خطر) در اين حالت لازم است كه براي جلوگيري از انفجار </a:t>
            </a:r>
            <a:r>
              <a:rPr lang="fa-IR" dirty="0" smtClean="0">
                <a:cs typeface="B Nazanin" pitchFamily="2" charset="-78"/>
              </a:rPr>
              <a:t>وآتش </a:t>
            </a:r>
            <a:r>
              <a:rPr lang="fa-IR" dirty="0">
                <a:cs typeface="B Nazanin" pitchFamily="2" charset="-78"/>
              </a:rPr>
              <a:t>سوزي اقدامات زير انجام شود</a:t>
            </a:r>
            <a:br>
              <a:rPr lang="fa-IR" dirty="0">
                <a:cs typeface="B Nazanin" pitchFamily="2" charset="-78"/>
              </a:rPr>
            </a:br>
            <a:r>
              <a:rPr lang="fa-IR" dirty="0">
                <a:cs typeface="B Nazanin" pitchFamily="2" charset="-78"/>
              </a:rPr>
              <a:t>1ـ خاموش كردن تمام منابع حرارتي؛ از قبيل بخاري و چراغهاي خوراك پزي و غيره</a:t>
            </a:r>
            <a:br>
              <a:rPr lang="fa-IR" dirty="0">
                <a:cs typeface="B Nazanin" pitchFamily="2" charset="-78"/>
              </a:rPr>
            </a:br>
            <a:r>
              <a:rPr lang="fa-IR" dirty="0">
                <a:cs typeface="B Nazanin" pitchFamily="2" charset="-78"/>
              </a:rPr>
              <a:t>2ـ از قطع و وصل نمودن كليدهاي برق خودداري شود؛ يعني اگر حتي يك لامپ روشن بود آن را بوسيله كليد خاموش نكنيم چون خود </a:t>
            </a:r>
            <a:r>
              <a:rPr lang="fa-IR" dirty="0" smtClean="0">
                <a:cs typeface="B Nazanin" pitchFamily="2" charset="-78"/>
              </a:rPr>
              <a:t>كليد توليد </a:t>
            </a:r>
            <a:r>
              <a:rPr lang="fa-IR" dirty="0">
                <a:cs typeface="B Nazanin" pitchFamily="2" charset="-78"/>
              </a:rPr>
              <a:t>جرقه مينمايد البته در مواردي كه فيوز برق در خارج از ساختمان قرار دارد ميتوانيم فيوز كنتور را باز كنيم تا جريان برق در </a:t>
            </a:r>
            <a:r>
              <a:rPr lang="fa-IR" dirty="0" smtClean="0">
                <a:cs typeface="B Nazanin" pitchFamily="2" charset="-78"/>
              </a:rPr>
              <a:t>داخل ساختمان </a:t>
            </a:r>
            <a:r>
              <a:rPr lang="fa-IR" dirty="0">
                <a:cs typeface="B Nazanin" pitchFamily="2" charset="-78"/>
              </a:rPr>
              <a:t>بدون ايجاد جرقه قطع شود ولي اگر فيوز در محل پخش شدن گاز باشد به هيچ عنوان آن را باز نميكنيم.</a:t>
            </a:r>
            <a:br>
              <a:rPr lang="fa-IR" dirty="0">
                <a:cs typeface="B Nazanin" pitchFamily="2" charset="-78"/>
              </a:rPr>
            </a:br>
            <a:r>
              <a:rPr lang="fa-IR" dirty="0">
                <a:cs typeface="B Nazanin" pitchFamily="2" charset="-78"/>
              </a:rPr>
              <a:t>3ـ جلوگيري از خروج گاز بوسيله بستن شير </a:t>
            </a:r>
            <a:r>
              <a:rPr lang="fa-IR" dirty="0" smtClean="0">
                <a:cs typeface="B Nazanin" pitchFamily="2" charset="-78"/>
              </a:rPr>
              <a:t>كنترل.</a:t>
            </a:r>
            <a:br>
              <a:rPr lang="fa-IR" dirty="0" smtClean="0">
                <a:cs typeface="B Nazanin" pitchFamily="2" charset="-78"/>
              </a:rPr>
            </a:br>
            <a:r>
              <a:rPr lang="fa-IR" dirty="0" smtClean="0">
                <a:cs typeface="B Nazanin" pitchFamily="2" charset="-78"/>
              </a:rPr>
              <a:t>4ـ </a:t>
            </a:r>
            <a:r>
              <a:rPr lang="fa-IR" dirty="0">
                <a:cs typeface="B Nazanin" pitchFamily="2" charset="-78"/>
              </a:rPr>
              <a:t>باز كردن تمام دربها و پنجرههاي </a:t>
            </a:r>
            <a:r>
              <a:rPr lang="fa-IR" dirty="0" smtClean="0">
                <a:cs typeface="B Nazanin" pitchFamily="2" charset="-78"/>
              </a:rPr>
              <a:t>ساختمان</a:t>
            </a:r>
            <a:endParaRPr lang="fa-IR" dirty="0">
              <a:cs typeface="B Nazanin" pitchFamily="2" charset="-78"/>
            </a:endParaRPr>
          </a:p>
        </p:txBody>
      </p:sp>
    </p:spTree>
    <p:extLst>
      <p:ext uri="{BB962C8B-B14F-4D97-AF65-F5344CB8AC3E}">
        <p14:creationId xmlns:p14="http://schemas.microsoft.com/office/powerpoint/2010/main" val="2747231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a:r>
              <a:rPr lang="fa-IR" dirty="0">
                <a:cs typeface="B Nazanin" pitchFamily="2" charset="-78"/>
              </a:rPr>
              <a:t>1ـ خارج كردن گاز داخل ساختمان بوسيله ايجاد باد و براي اين كار بايد از وسائلي استفاده شود كه توليد الكتريسيته ساكن يا جرقه ننمايد و</a:t>
            </a:r>
            <a:br>
              <a:rPr lang="fa-IR" dirty="0">
                <a:cs typeface="B Nazanin" pitchFamily="2" charset="-78"/>
              </a:rPr>
            </a:br>
            <a:r>
              <a:rPr lang="fa-IR" dirty="0">
                <a:cs typeface="B Nazanin" pitchFamily="2" charset="-78"/>
              </a:rPr>
              <a:t>وسائل مناسب عبارتند از يك مقواي بزرگ يا قطعهاي گوني يا پارچههاي نخي و غيره. مطمئن تر آن است كه پارچه يا گوني را خيس نماييم</a:t>
            </a:r>
            <a:br>
              <a:rPr lang="fa-IR" dirty="0">
                <a:cs typeface="B Nazanin" pitchFamily="2" charset="-78"/>
              </a:rPr>
            </a:br>
            <a:r>
              <a:rPr lang="fa-IR" dirty="0">
                <a:cs typeface="B Nazanin" pitchFamily="2" charset="-78"/>
              </a:rPr>
              <a:t>6ـ بهتر است از دستكش يا يك تكه پارچه مرطوب براي باز و بسته كردن دربها استفاده شود چون حركت در روي موكتها، در بدن </a:t>
            </a:r>
            <a:r>
              <a:rPr lang="fa-IR" dirty="0" smtClean="0">
                <a:cs typeface="B Nazanin" pitchFamily="2" charset="-78"/>
              </a:rPr>
              <a:t>توليد</a:t>
            </a:r>
            <a:r>
              <a:rPr lang="fa-IR" dirty="0">
                <a:cs typeface="B Nazanin" pitchFamily="2" charset="-78"/>
              </a:rPr>
              <a:t> </a:t>
            </a:r>
            <a:r>
              <a:rPr lang="fa-IR" dirty="0" smtClean="0">
                <a:cs typeface="B Nazanin" pitchFamily="2" charset="-78"/>
              </a:rPr>
              <a:t>ا</a:t>
            </a:r>
            <a:r>
              <a:rPr lang="fa-IR" dirty="0" smtClean="0">
                <a:cs typeface="B Nazanin" pitchFamily="2" charset="-78"/>
              </a:rPr>
              <a:t>لكتريسيته </a:t>
            </a:r>
            <a:r>
              <a:rPr lang="fa-IR" dirty="0">
                <a:cs typeface="B Nazanin" pitchFamily="2" charset="-78"/>
              </a:rPr>
              <a:t>ساكن ميكند.</a:t>
            </a:r>
            <a:br>
              <a:rPr lang="fa-IR" dirty="0">
                <a:cs typeface="B Nazanin" pitchFamily="2" charset="-78"/>
              </a:rPr>
            </a:br>
            <a:r>
              <a:rPr lang="fa-IR" dirty="0">
                <a:cs typeface="B Nazanin" pitchFamily="2" charset="-78"/>
              </a:rPr>
              <a:t>7ـ براي داخل شدن به محل بهتر است از دستگاه تنفس استفاده كنيم يا قطعهاي پارچه در جلوي دهان قرار </a:t>
            </a:r>
            <a:r>
              <a:rPr lang="fa-IR" dirty="0" smtClean="0">
                <a:cs typeface="B Nazanin" pitchFamily="2" charset="-78"/>
              </a:rPr>
              <a:t>دهيم</a:t>
            </a:r>
            <a:r>
              <a:rPr lang="fa-IR" dirty="0">
                <a:cs typeface="B Nazanin" pitchFamily="2" charset="-78"/>
              </a:rPr>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35548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b="1" dirty="0">
                <a:cs typeface="B Nazanin" pitchFamily="2" charset="-78"/>
              </a:rPr>
              <a:t>عوامل گسترش آتش سوزي» </a:t>
            </a:r>
            <a:r>
              <a:rPr lang="fa-IR" dirty="0">
                <a:cs typeface="B Nazanin" pitchFamily="2" charset="-78"/>
              </a:rPr>
              <a:t>1ـ افقي. 2ـ عمودي.</a:t>
            </a:r>
            <a:br>
              <a:rPr lang="fa-IR" dirty="0">
                <a:cs typeface="B Nazanin" pitchFamily="2" charset="-78"/>
              </a:rPr>
            </a:br>
            <a:r>
              <a:rPr lang="fa-IR" b="1" dirty="0">
                <a:cs typeface="B Nazanin" pitchFamily="2" charset="-78"/>
              </a:rPr>
              <a:t>عوامل گسترش آتش سوزي بصورت افقي عبارتند از:</a:t>
            </a:r>
            <a:br>
              <a:rPr lang="fa-IR" b="1" dirty="0">
                <a:cs typeface="B Nazanin" pitchFamily="2" charset="-78"/>
              </a:rPr>
            </a:br>
            <a:r>
              <a:rPr lang="fa-IR" dirty="0">
                <a:cs typeface="B Nazanin" pitchFamily="2" charset="-78"/>
              </a:rPr>
              <a:t>ـ باد </a:t>
            </a:r>
            <a:r>
              <a:rPr lang="fa-IR" dirty="0" smtClean="0">
                <a:cs typeface="B Nazanin" pitchFamily="2" charset="-78"/>
              </a:rPr>
              <a:t>ـ </a:t>
            </a:r>
            <a:r>
              <a:rPr lang="fa-IR" dirty="0">
                <a:cs typeface="B Nazanin" pitchFamily="2" charset="-78"/>
              </a:rPr>
              <a:t>ريختن مايعات قابل اشتعال و جاري شدن آنها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1705232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a:r>
              <a:rPr lang="fa-IR" b="1" dirty="0">
                <a:cs typeface="B Nazanin" pitchFamily="2" charset="-78"/>
              </a:rPr>
              <a:t>عوامل توسعه آتش سوزي بصورت عمودي:</a:t>
            </a:r>
            <a:br>
              <a:rPr lang="fa-IR" b="1" dirty="0">
                <a:cs typeface="B Nazanin" pitchFamily="2" charset="-78"/>
              </a:rPr>
            </a:br>
            <a:r>
              <a:rPr lang="fa-IR" dirty="0">
                <a:cs typeface="B Nazanin" pitchFamily="2" charset="-78"/>
              </a:rPr>
              <a:t>آتش سوزي به صورت عمودي سريعتر از افقي صورت ميگيرد و عوامل آن عبارتنداز:</a:t>
            </a:r>
            <a:br>
              <a:rPr lang="fa-IR" dirty="0">
                <a:cs typeface="B Nazanin" pitchFamily="2" charset="-78"/>
              </a:rPr>
            </a:br>
            <a:r>
              <a:rPr lang="fa-IR" dirty="0">
                <a:cs typeface="B Nazanin" pitchFamily="2" charset="-78"/>
              </a:rPr>
              <a:t>1ـ راهروها و </a:t>
            </a:r>
            <a:r>
              <a:rPr lang="fa-IR" dirty="0" smtClean="0">
                <a:cs typeface="B Nazanin" pitchFamily="2" charset="-78"/>
              </a:rPr>
              <a:t>پله ها</a:t>
            </a:r>
            <a:r>
              <a:rPr lang="fa-IR" dirty="0">
                <a:cs typeface="B Nazanin" pitchFamily="2" charset="-78"/>
              </a:rPr>
              <a:t/>
            </a:r>
            <a:br>
              <a:rPr lang="fa-IR" dirty="0">
                <a:cs typeface="B Nazanin" pitchFamily="2" charset="-78"/>
              </a:rPr>
            </a:br>
            <a:r>
              <a:rPr lang="fa-IR" dirty="0">
                <a:cs typeface="B Nazanin" pitchFamily="2" charset="-78"/>
              </a:rPr>
              <a:t>2ـ كانال آسانسورها</a:t>
            </a:r>
            <a:br>
              <a:rPr lang="fa-IR" dirty="0">
                <a:cs typeface="B Nazanin" pitchFamily="2" charset="-78"/>
              </a:rPr>
            </a:br>
            <a:r>
              <a:rPr lang="fa-IR" dirty="0">
                <a:cs typeface="B Nazanin" pitchFamily="2" charset="-78"/>
              </a:rPr>
              <a:t>3ـ </a:t>
            </a:r>
            <a:r>
              <a:rPr lang="fa-IR" dirty="0" smtClean="0">
                <a:cs typeface="B Nazanin" pitchFamily="2" charset="-78"/>
              </a:rPr>
              <a:t>پنجره ها</a:t>
            </a:r>
            <a:r>
              <a:rPr lang="fa-IR" dirty="0">
                <a:cs typeface="B Nazanin" pitchFamily="2" charset="-78"/>
              </a:rPr>
              <a:t/>
            </a:r>
            <a:br>
              <a:rPr lang="fa-IR" dirty="0">
                <a:cs typeface="B Nazanin" pitchFamily="2" charset="-78"/>
              </a:rPr>
            </a:br>
            <a:r>
              <a:rPr lang="fa-IR" dirty="0">
                <a:cs typeface="B Nazanin" pitchFamily="2" charset="-78"/>
              </a:rPr>
              <a:t>4ـ روزنه و منافذ سقفهاي كاذب</a:t>
            </a:r>
            <a:br>
              <a:rPr lang="fa-IR" dirty="0">
                <a:cs typeface="B Nazanin" pitchFamily="2" charset="-78"/>
              </a:rPr>
            </a:br>
            <a:r>
              <a:rPr lang="fa-IR" dirty="0">
                <a:cs typeface="B Nazanin" pitchFamily="2" charset="-78"/>
              </a:rPr>
              <a:t>1ـ كانال </a:t>
            </a:r>
            <a:r>
              <a:rPr lang="fa-IR" dirty="0" smtClean="0">
                <a:cs typeface="B Nazanin" pitchFamily="2" charset="-78"/>
              </a:rPr>
              <a:t>كابل هاي </a:t>
            </a:r>
            <a:r>
              <a:rPr lang="fa-IR" dirty="0">
                <a:cs typeface="B Nazanin" pitchFamily="2" charset="-78"/>
              </a:rPr>
              <a:t>برق، كولر و تهويه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878191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620000" cy="4525963"/>
          </a:xfrm>
        </p:spPr>
        <p:txBody>
          <a:bodyPr>
            <a:normAutofit/>
          </a:bodyPr>
          <a:lstStyle/>
          <a:p>
            <a:pPr algn="r" rtl="1"/>
            <a:r>
              <a:rPr lang="fa-IR" b="1" dirty="0">
                <a:cs typeface="B Nazanin" pitchFamily="2" charset="-78"/>
              </a:rPr>
              <a:t>اول شناسائي عامل حريق بعد بكارگيري استراتژي اطفا ي حريق</a:t>
            </a:r>
            <a:br>
              <a:rPr lang="fa-IR" b="1" dirty="0">
                <a:cs typeface="B Nazanin" pitchFamily="2" charset="-78"/>
              </a:rPr>
            </a:br>
            <a:r>
              <a:rPr lang="fa-IR" dirty="0">
                <a:cs typeface="B Nazanin" pitchFamily="2" charset="-78"/>
              </a:rPr>
              <a:t>اطمينان ازشارژ بودن كپسولهاي آتش نشاني باكنترل گج فشارگاز.</a:t>
            </a:r>
            <a:br>
              <a:rPr lang="fa-IR" dirty="0">
                <a:cs typeface="B Nazanin" pitchFamily="2" charset="-78"/>
              </a:rPr>
            </a:br>
            <a:r>
              <a:rPr lang="fa-IR" dirty="0">
                <a:cs typeface="B Nazanin" pitchFamily="2" charset="-78"/>
              </a:rPr>
              <a:t>سروته كردن كپسول پودروگازجهت يكنواخت شدن محتويات آن .</a:t>
            </a:r>
            <a:br>
              <a:rPr lang="fa-IR" dirty="0">
                <a:cs typeface="B Nazanin" pitchFamily="2" charset="-78"/>
              </a:rPr>
            </a:br>
            <a:r>
              <a:rPr lang="fa-IR" dirty="0">
                <a:cs typeface="B Nazanin" pitchFamily="2" charset="-78"/>
              </a:rPr>
              <a:t>كشيدن ضامن </a:t>
            </a:r>
            <a:r>
              <a:rPr lang="fa-IR" dirty="0" smtClean="0">
                <a:cs typeface="B Nazanin" pitchFamily="2" charset="-78"/>
              </a:rPr>
              <a:t>كپسول</a:t>
            </a:r>
            <a:r>
              <a:rPr lang="en-US" dirty="0">
                <a:cs typeface="B Nazanin" pitchFamily="2" charset="-78"/>
              </a:rPr>
              <a:t/>
            </a:r>
            <a:br>
              <a:rPr lang="en-US" dirty="0">
                <a:cs typeface="B Nazanin" pitchFamily="2" charset="-78"/>
              </a:rPr>
            </a:br>
            <a:r>
              <a:rPr lang="fa-IR" dirty="0">
                <a:cs typeface="B Nazanin" pitchFamily="2" charset="-78"/>
              </a:rPr>
              <a:t>رعايت فاصله </a:t>
            </a:r>
            <a:r>
              <a:rPr lang="fa-IR" b="1" dirty="0">
                <a:cs typeface="B Nazanin" pitchFamily="2" charset="-78"/>
              </a:rPr>
              <a:t>1/7تا 3متري </a:t>
            </a:r>
            <a:r>
              <a:rPr lang="fa-IR" dirty="0">
                <a:cs typeface="B Nazanin" pitchFamily="2" charset="-78"/>
              </a:rPr>
              <a:t>ازحريق جهت استفاده از كپسول آتش نشاني.</a:t>
            </a:r>
            <a:br>
              <a:rPr lang="fa-IR" dirty="0">
                <a:cs typeface="B Nazanin" pitchFamily="2" charset="-78"/>
              </a:rPr>
            </a:br>
            <a:r>
              <a:rPr lang="fa-IR" dirty="0">
                <a:cs typeface="B Nazanin" pitchFamily="2" charset="-78"/>
              </a:rPr>
              <a:t>جهت استفاده ازكپسول بايستي پشت به جهت باد ايستاد.</a:t>
            </a:r>
            <a:br>
              <a:rPr lang="fa-IR" dirty="0">
                <a:cs typeface="B Nazanin" pitchFamily="2" charset="-78"/>
              </a:rPr>
            </a:br>
            <a:r>
              <a:rPr lang="fa-IR" dirty="0">
                <a:cs typeface="B Nazanin" pitchFamily="2" charset="-78"/>
              </a:rPr>
              <a:t>درصورتي كه حريق درفضاي بسته ايجاد شده نبايستي درب وپنجره ها يكباره بازشوند.</a:t>
            </a:r>
            <a:br>
              <a:rPr lang="fa-IR" dirty="0">
                <a:cs typeface="B Nazanin" pitchFamily="2" charset="-78"/>
              </a:rPr>
            </a:br>
            <a:r>
              <a:rPr lang="fa-IR" dirty="0">
                <a:cs typeface="B Nazanin" pitchFamily="2" charset="-78"/>
              </a:rPr>
              <a:t>قطع جريان برق وگاز در اولويت اقدامات اطفاءحريق است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454507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a:cs typeface="B Nazanin" pitchFamily="2" charset="-78"/>
              </a:rPr>
              <a:t>با توجه به سيگنال هاي ناشي از حريق ، چهار گروه اصلي طبقه بندي دتكتورها عبارتند از:</a:t>
            </a:r>
            <a:br>
              <a:rPr lang="fa-IR" b="1" dirty="0">
                <a:cs typeface="B Nazanin" pitchFamily="2" charset="-78"/>
              </a:rPr>
            </a:br>
            <a:r>
              <a:rPr lang="fa-IR" dirty="0" smtClean="0">
                <a:cs typeface="B Nazanin" pitchFamily="2" charset="-78"/>
              </a:rPr>
              <a:t>دتكتور حرارتي</a:t>
            </a:r>
            <a:r>
              <a:rPr lang="en-US" dirty="0">
                <a:cs typeface="B Nazanin" pitchFamily="2" charset="-78"/>
              </a:rPr>
              <a:t>Heat Detector</a:t>
            </a:r>
            <a:r>
              <a:rPr lang="fa-IR" dirty="0" smtClean="0">
                <a:cs typeface="B Nazanin" pitchFamily="2" charset="-78"/>
              </a:rPr>
              <a:t>*</a:t>
            </a:r>
            <a:r>
              <a:rPr lang="fa-IR" dirty="0">
                <a:cs typeface="B Nazanin" pitchFamily="2" charset="-78"/>
              </a:rPr>
              <a:t/>
            </a:r>
            <a:br>
              <a:rPr lang="fa-IR" dirty="0">
                <a:cs typeface="B Nazanin" pitchFamily="2" charset="-78"/>
              </a:rPr>
            </a:br>
            <a:r>
              <a:rPr lang="fa-IR" dirty="0">
                <a:cs typeface="B Nazanin" pitchFamily="2" charset="-78"/>
              </a:rPr>
              <a:t>*دتكتور دودي</a:t>
            </a:r>
            <a:r>
              <a:rPr lang="en-US" dirty="0">
                <a:cs typeface="B Nazanin" pitchFamily="2" charset="-78"/>
              </a:rPr>
              <a:t>Smoke </a:t>
            </a:r>
            <a:r>
              <a:rPr lang="en-US" dirty="0" smtClean="0">
                <a:cs typeface="B Nazanin" pitchFamily="2" charset="-78"/>
              </a:rPr>
              <a:t>Detector</a:t>
            </a:r>
            <a:r>
              <a:rPr lang="en-US" dirty="0">
                <a:cs typeface="B Nazanin" pitchFamily="2" charset="-78"/>
              </a:rPr>
              <a:t/>
            </a:r>
            <a:br>
              <a:rPr lang="en-US" dirty="0">
                <a:cs typeface="B Nazanin" pitchFamily="2" charset="-78"/>
              </a:rPr>
            </a:br>
            <a:r>
              <a:rPr lang="en-US" dirty="0">
                <a:cs typeface="B Nazanin" pitchFamily="2" charset="-78"/>
              </a:rPr>
              <a:t>* </a:t>
            </a:r>
            <a:r>
              <a:rPr lang="fa-IR" dirty="0">
                <a:cs typeface="B Nazanin" pitchFamily="2" charset="-78"/>
              </a:rPr>
              <a:t>دتكتور شعله اي</a:t>
            </a:r>
            <a:r>
              <a:rPr lang="en-US" dirty="0">
                <a:cs typeface="B Nazanin" pitchFamily="2" charset="-78"/>
              </a:rPr>
              <a:t>Flame Detector</a:t>
            </a:r>
            <a:br>
              <a:rPr lang="en-US" dirty="0">
                <a:cs typeface="B Nazanin" pitchFamily="2" charset="-78"/>
              </a:rPr>
            </a:br>
            <a:r>
              <a:rPr lang="en-US" dirty="0">
                <a:cs typeface="B Nazanin" pitchFamily="2" charset="-78"/>
              </a:rPr>
              <a:t>* </a:t>
            </a:r>
            <a:r>
              <a:rPr lang="fa-IR" dirty="0">
                <a:cs typeface="B Nazanin" pitchFamily="2" charset="-78"/>
              </a:rPr>
              <a:t>دتكتور گازي</a:t>
            </a:r>
            <a:r>
              <a:rPr lang="en-US" dirty="0">
                <a:cs typeface="B Nazanin" pitchFamily="2" charset="-78"/>
              </a:rPr>
              <a:t>Gas detector </a:t>
            </a:r>
            <a:br>
              <a:rPr lang="en-US"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554300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1"/>
            <a:ext cx="7543800" cy="4343400"/>
          </a:xfrm>
        </p:spPr>
        <p:txBody>
          <a:bodyPr>
            <a:normAutofit/>
          </a:bodyPr>
          <a:lstStyle/>
          <a:p>
            <a:pPr algn="r" rtl="1"/>
            <a:r>
              <a:rPr lang="fa-IR" dirty="0">
                <a:cs typeface="B Nazanin" pitchFamily="2" charset="-78"/>
              </a:rPr>
              <a:t>مطمئن شوید که کپسول آتش نشانی مناسب با نوع آتش باشد.</a:t>
            </a:r>
          </a:p>
          <a:p>
            <a:pPr algn="r" rtl="1"/>
            <a:r>
              <a:rPr lang="fa-IR" dirty="0">
                <a:cs typeface="B Nazanin" pitchFamily="2" charset="-78"/>
              </a:rPr>
              <a:t>مطمئن شوید که در صورت تشدید آتش به مسیر خروجی ( فرار) دسترسی دارید.</a:t>
            </a:r>
          </a:p>
          <a:p>
            <a:pPr algn="r" rtl="1"/>
            <a:r>
              <a:rPr lang="fa-IR" dirty="0">
                <a:cs typeface="B Nazanin" pitchFamily="2" charset="-78"/>
              </a:rPr>
              <a:t>همیشه خاموش کننده را در دسترس قرار دهید و اطمینان حاصل کنید که به طور منظم بازرسی و نگهداری می شود.</a:t>
            </a:r>
          </a:p>
          <a:p>
            <a:pPr algn="r" rtl="1"/>
            <a:r>
              <a:rPr lang="fa-IR" dirty="0">
                <a:cs typeface="B Nazanin" pitchFamily="2" charset="-78"/>
              </a:rPr>
              <a:t>از روش </a:t>
            </a:r>
            <a:r>
              <a:rPr lang="en-US" dirty="0">
                <a:cs typeface="B Nazanin" pitchFamily="2" charset="-78"/>
              </a:rPr>
              <a:t>PASS </a:t>
            </a:r>
            <a:r>
              <a:rPr lang="fa-IR" dirty="0">
                <a:cs typeface="B Nazanin" pitchFamily="2" charset="-78"/>
              </a:rPr>
              <a:t>استفاده کنید: پین را بکشید، پایه آتش را نشانه بگیرید، دسته را فشار دهید و نازل را به جلو و عقب بکشید تا آتش خاموش شود.</a:t>
            </a:r>
          </a:p>
          <a:p>
            <a:pPr algn="r" rtl="1"/>
            <a:r>
              <a:rPr lang="fa-IR" dirty="0">
                <a:cs typeface="B Nazanin" pitchFamily="2" charset="-78"/>
              </a:rPr>
              <a:t>پایه آتش را هدف بگیرید نه شعله های آتش!</a:t>
            </a:r>
          </a:p>
          <a:p>
            <a:endParaRPr lang="fa-IR" dirty="0"/>
          </a:p>
        </p:txBody>
      </p:sp>
    </p:spTree>
    <p:extLst>
      <p:ext uri="{BB962C8B-B14F-4D97-AF65-F5344CB8AC3E}">
        <p14:creationId xmlns:p14="http://schemas.microsoft.com/office/powerpoint/2010/main" val="344589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descr="C:\Users\27222\Downloads\fire-extinguisher-type-are-used-for-each-class-of-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0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00200"/>
            <a:ext cx="6400800" cy="3886201"/>
          </a:xfrm>
        </p:spPr>
        <p:txBody>
          <a:bodyPr>
            <a:normAutofit lnSpcReduction="10000"/>
          </a:bodyPr>
          <a:lstStyle/>
          <a:p>
            <a:r>
              <a:rPr lang="fa-IR" dirty="0">
                <a:cs typeface="B Nazanin" pitchFamily="2" charset="-78"/>
              </a:rPr>
              <a:t>خاموش کننده را به جلو و عقب حرکت دهید و تمام منطقه را بپوشانید.</a:t>
            </a:r>
          </a:p>
          <a:p>
            <a:r>
              <a:rPr lang="fa-IR" dirty="0">
                <a:cs typeface="B Nazanin" pitchFamily="2" charset="-78"/>
              </a:rPr>
              <a:t>فاصله ایمن را از آتش حفظ کنید، اما آنقدر دور نمانید که نتوانید با خاموش کننده به آن برسید.</a:t>
            </a:r>
          </a:p>
          <a:p>
            <a:r>
              <a:rPr lang="fa-IR" dirty="0">
                <a:cs typeface="B Nazanin" pitchFamily="2" charset="-78"/>
              </a:rPr>
              <a:t>هرگز به آتش پشت نکنید.</a:t>
            </a:r>
          </a:p>
          <a:p>
            <a:r>
              <a:rPr lang="fa-IR" dirty="0">
                <a:cs typeface="B Nazanin" pitchFamily="2" charset="-78"/>
              </a:rPr>
              <a:t>اگر پس از استفاده از تمام محتویات خاموش کننده آتش خاموش نشد، فورا منطقه را تخلیه کرده و با آتش نشانی تماس بگیرید.</a:t>
            </a:r>
          </a:p>
          <a:p>
            <a:r>
              <a:rPr lang="fa-IR" dirty="0">
                <a:cs typeface="B Nazanin" pitchFamily="2" charset="-78"/>
              </a:rPr>
              <a:t>همیشه به یاد داشته باشید که کپسول های آتش نشانی برای استفاده در آتش سوزی های کوچک طراحی شده اند، بنابراین اگر آتش خیلی بزرگ است یا به سرعت گسترش می یابد، منطقه را تخلیه کنید و با آتش نشانی تماس بگیرید.</a:t>
            </a:r>
          </a:p>
          <a:p>
            <a:endParaRPr lang="fa-IR" dirty="0"/>
          </a:p>
        </p:txBody>
      </p:sp>
    </p:spTree>
    <p:extLst>
      <p:ext uri="{BB962C8B-B14F-4D97-AF65-F5344CB8AC3E}">
        <p14:creationId xmlns:p14="http://schemas.microsoft.com/office/powerpoint/2010/main" val="175272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r">
              <a:buNone/>
            </a:pPr>
            <a:r>
              <a:rPr lang="fa-IR" b="1" dirty="0">
                <a:cs typeface="B Nazanin" pitchFamily="2" charset="-78"/>
              </a:rPr>
              <a:t>مواد در طبيعت از نظر فيزيكي به سه دسته تقسيم مي شود:</a:t>
            </a:r>
            <a:br>
              <a:rPr lang="fa-IR" b="1" dirty="0">
                <a:cs typeface="B Nazanin" pitchFamily="2" charset="-78"/>
              </a:rPr>
            </a:br>
            <a:r>
              <a:rPr lang="fa-IR" dirty="0">
                <a:cs typeface="B Nazanin" pitchFamily="2" charset="-78"/>
              </a:rPr>
              <a:t>-1جامد: مثل چوب</a:t>
            </a:r>
            <a:br>
              <a:rPr lang="fa-IR" dirty="0">
                <a:cs typeface="B Nazanin" pitchFamily="2" charset="-78"/>
              </a:rPr>
            </a:br>
            <a:r>
              <a:rPr lang="fa-IR" dirty="0">
                <a:cs typeface="B Nazanin" pitchFamily="2" charset="-78"/>
              </a:rPr>
              <a:t>-2سيالات: روان ها</a:t>
            </a:r>
            <a:br>
              <a:rPr lang="fa-IR" dirty="0">
                <a:cs typeface="B Nazanin" pitchFamily="2" charset="-78"/>
              </a:rPr>
            </a:br>
            <a:r>
              <a:rPr lang="fa-IR" dirty="0">
                <a:cs typeface="B Nazanin" pitchFamily="2" charset="-78"/>
              </a:rPr>
              <a:t>-</a:t>
            </a:r>
            <a:r>
              <a:rPr lang="fa-IR" dirty="0" smtClean="0">
                <a:cs typeface="B Nazanin" pitchFamily="2" charset="-78"/>
              </a:rPr>
              <a:t>3گازها</a:t>
            </a:r>
            <a:r>
              <a:rPr lang="en-US" dirty="0">
                <a:cs typeface="B Nazanin" pitchFamily="2" charset="-78"/>
              </a:rPr>
              <a:t/>
            </a:r>
            <a:br>
              <a:rPr lang="en-US" dirty="0">
                <a:cs typeface="B Nazanin" pitchFamily="2" charset="-78"/>
              </a:rPr>
            </a:br>
            <a:r>
              <a:rPr lang="fa-IR" b="1" dirty="0">
                <a:cs typeface="B Nazanin" pitchFamily="2" charset="-78"/>
              </a:rPr>
              <a:t>مواد از لحاظ قابليت احتراق به 3دسته زير تقسيم ميشوند:</a:t>
            </a:r>
            <a:br>
              <a:rPr lang="fa-IR" b="1" dirty="0">
                <a:cs typeface="B Nazanin" pitchFamily="2" charset="-78"/>
              </a:rPr>
            </a:br>
            <a:r>
              <a:rPr lang="fa-IR" dirty="0">
                <a:cs typeface="B Nazanin" pitchFamily="2" charset="-78"/>
              </a:rPr>
              <a:t>مواد قابل انفجار مانند باروت </a:t>
            </a:r>
            <a:br>
              <a:rPr lang="fa-IR" dirty="0">
                <a:cs typeface="B Nazanin" pitchFamily="2" charset="-78"/>
              </a:rPr>
            </a:br>
            <a:r>
              <a:rPr lang="fa-IR" dirty="0">
                <a:cs typeface="B Nazanin" pitchFamily="2" charset="-78"/>
              </a:rPr>
              <a:t>مواد قابل احتراق مانند چوب ، كاغذ</a:t>
            </a:r>
            <a:br>
              <a:rPr lang="fa-IR" dirty="0">
                <a:cs typeface="B Nazanin" pitchFamily="2" charset="-78"/>
              </a:rPr>
            </a:br>
            <a:r>
              <a:rPr lang="fa-IR" dirty="0">
                <a:cs typeface="B Nazanin" pitchFamily="2" charset="-78"/>
              </a:rPr>
              <a:t>مواد غير قابل احتراق مانند آجر ، </a:t>
            </a:r>
            <a:r>
              <a:rPr lang="fa-IR" dirty="0" smtClean="0">
                <a:cs typeface="B Nazanin" pitchFamily="2" charset="-78"/>
              </a:rPr>
              <a:t>سنگ</a:t>
            </a:r>
            <a:endParaRPr lang="fa-IR" dirty="0">
              <a:cs typeface="B Nazanin" pitchFamily="2" charset="-78"/>
            </a:endParaRPr>
          </a:p>
        </p:txBody>
      </p:sp>
    </p:spTree>
    <p:extLst>
      <p:ext uri="{BB962C8B-B14F-4D97-AF65-F5344CB8AC3E}">
        <p14:creationId xmlns:p14="http://schemas.microsoft.com/office/powerpoint/2010/main" val="400703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r" rtl="1">
              <a:buNone/>
            </a:pPr>
            <a:r>
              <a:rPr lang="fa-IR" b="1" dirty="0">
                <a:cs typeface="B Nazanin" pitchFamily="2" charset="-78"/>
              </a:rPr>
              <a:t>طبقه بندي انواع آتش</a:t>
            </a:r>
            <a:br>
              <a:rPr lang="fa-IR" b="1" dirty="0">
                <a:cs typeface="B Nazanin" pitchFamily="2" charset="-78"/>
              </a:rPr>
            </a:br>
            <a:r>
              <a:rPr lang="fa-IR" dirty="0">
                <a:cs typeface="B Nazanin" pitchFamily="2" charset="-78"/>
              </a:rPr>
              <a:t>آتش نوع :</a:t>
            </a:r>
            <a:r>
              <a:rPr lang="en-US" dirty="0">
                <a:cs typeface="B Nazanin" pitchFamily="2" charset="-78"/>
              </a:rPr>
              <a:t>A</a:t>
            </a:r>
            <a:r>
              <a:rPr lang="fa-IR" dirty="0">
                <a:cs typeface="B Nazanin" pitchFamily="2" charset="-78"/>
              </a:rPr>
              <a:t>آتشي كه در اثر حريق جامدات مثل چوب بوجود مي آيدچ</a:t>
            </a:r>
            <a:br>
              <a:rPr lang="fa-IR" dirty="0">
                <a:cs typeface="B Nazanin" pitchFamily="2" charset="-78"/>
              </a:rPr>
            </a:br>
            <a:r>
              <a:rPr lang="fa-IR" dirty="0">
                <a:cs typeface="B Nazanin" pitchFamily="2" charset="-78"/>
              </a:rPr>
              <a:t>آتش نوع :</a:t>
            </a:r>
            <a:r>
              <a:rPr lang="en-US" dirty="0">
                <a:cs typeface="B Nazanin" pitchFamily="2" charset="-78"/>
              </a:rPr>
              <a:t>B</a:t>
            </a:r>
            <a:r>
              <a:rPr lang="fa-IR" dirty="0">
                <a:cs typeface="B Nazanin" pitchFamily="2" charset="-78"/>
              </a:rPr>
              <a:t>آتشي كه در اثر حريق مايعات مثل بنزين بوجود مي آيد</a:t>
            </a:r>
            <a:br>
              <a:rPr lang="fa-IR" dirty="0">
                <a:cs typeface="B Nazanin" pitchFamily="2" charset="-78"/>
              </a:rPr>
            </a:br>
            <a:r>
              <a:rPr lang="fa-IR" dirty="0">
                <a:cs typeface="B Nazanin" pitchFamily="2" charset="-78"/>
              </a:rPr>
              <a:t>آتش نوع : </a:t>
            </a:r>
            <a:r>
              <a:rPr lang="en-US" dirty="0">
                <a:cs typeface="B Nazanin" pitchFamily="2" charset="-78"/>
              </a:rPr>
              <a:t>C</a:t>
            </a:r>
            <a:r>
              <a:rPr lang="fa-IR" dirty="0">
                <a:cs typeface="B Nazanin" pitchFamily="2" charset="-78"/>
              </a:rPr>
              <a:t>آتشي كه در اثر حريق گاز ها مثل بوتان بوجود مي آيد</a:t>
            </a:r>
            <a:br>
              <a:rPr lang="fa-IR" dirty="0">
                <a:cs typeface="B Nazanin" pitchFamily="2" charset="-78"/>
              </a:rPr>
            </a:br>
            <a:r>
              <a:rPr lang="fa-IR" dirty="0">
                <a:cs typeface="B Nazanin" pitchFamily="2" charset="-78"/>
              </a:rPr>
              <a:t>آتش نوع : </a:t>
            </a:r>
            <a:r>
              <a:rPr lang="en-US" dirty="0">
                <a:cs typeface="B Nazanin" pitchFamily="2" charset="-78"/>
              </a:rPr>
              <a:t>D</a:t>
            </a:r>
            <a:r>
              <a:rPr lang="fa-IR" dirty="0">
                <a:cs typeface="B Nazanin" pitchFamily="2" charset="-78"/>
              </a:rPr>
              <a:t>آتشي كه بعلت عوامل برقي يا تجهيزات برقي مثل اتصالات جعبه برق ايجادميشود</a:t>
            </a:r>
            <a:br>
              <a:rPr lang="fa-IR" dirty="0">
                <a:cs typeface="B Nazanin" pitchFamily="2" charset="-78"/>
              </a:rPr>
            </a:br>
            <a:r>
              <a:rPr lang="fa-IR" dirty="0">
                <a:cs typeface="B Nazanin" pitchFamily="2" charset="-78"/>
              </a:rPr>
              <a:t>آتش نوع: </a:t>
            </a:r>
            <a:r>
              <a:rPr lang="en-US" dirty="0">
                <a:cs typeface="B Nazanin" pitchFamily="2" charset="-78"/>
              </a:rPr>
              <a:t>E</a:t>
            </a:r>
            <a:r>
              <a:rPr lang="fa-IR" dirty="0">
                <a:cs typeface="B Nazanin" pitchFamily="2" charset="-78"/>
              </a:rPr>
              <a:t>آتشي كه در اثر حريق فلزات قابل احتراق مثل سديم-پتاسيم-منيزيم-اورانيوم ايجاد ميشود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81175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a:cs typeface="B Nazanin" pitchFamily="2" charset="-78"/>
              </a:rPr>
              <a:t>گازها : </a:t>
            </a:r>
            <a:r>
              <a:rPr lang="fa-IR" dirty="0" smtClean="0">
                <a:cs typeface="B Nazanin" pitchFamily="2" charset="-78"/>
              </a:rPr>
              <a:t>گازها هنگامي </a:t>
            </a:r>
            <a:r>
              <a:rPr lang="fa-IR" dirty="0">
                <a:cs typeface="B Nazanin" pitchFamily="2" charset="-78"/>
              </a:rPr>
              <a:t>كه درهواپخش شده باشند هيچگونه وسيله اي جهت كنترل وجلوگيري ازسوختن آن وجودندارد مگرقبل </a:t>
            </a:r>
            <a:r>
              <a:rPr lang="fa-IR" dirty="0" smtClean="0">
                <a:cs typeface="B Nazanin" pitchFamily="2" charset="-78"/>
              </a:rPr>
              <a:t>ازاشتعال باتهويه و رقيق </a:t>
            </a:r>
            <a:r>
              <a:rPr lang="fa-IR" dirty="0">
                <a:cs typeface="B Nazanin" pitchFamily="2" charset="-78"/>
              </a:rPr>
              <a:t>كردن هوا بدون حضورجريان برق والكتريسيته ساكن ،درصورتيكه ميزان نشت گاز ٪11حجم فضاي باز برسد انفجار </a:t>
            </a:r>
            <a:r>
              <a:rPr lang="fa-IR" dirty="0" smtClean="0">
                <a:cs typeface="B Nazanin" pitchFamily="2" charset="-78"/>
              </a:rPr>
              <a:t>رخ خواهد داد و اين </a:t>
            </a:r>
            <a:r>
              <a:rPr lang="fa-IR" dirty="0">
                <a:cs typeface="B Nazanin" pitchFamily="2" charset="-78"/>
              </a:rPr>
              <a:t>ميزان براي فضاهاي بسته ٪11-1ميباشد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153705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162800" cy="4525963"/>
          </a:xfrm>
        </p:spPr>
        <p:txBody>
          <a:bodyPr>
            <a:normAutofit/>
          </a:bodyPr>
          <a:lstStyle/>
          <a:p>
            <a:pPr marL="0" indent="0" algn="ctr" rtl="1">
              <a:buNone/>
            </a:pPr>
            <a:r>
              <a:rPr lang="fa-IR" sz="2000" dirty="0">
                <a:cs typeface="B Nazanin" pitchFamily="2" charset="-78"/>
              </a:rPr>
              <a:t>درصورتي كه گازدرمخزن باشد اگرآتش سوزي رخ دهد به </a:t>
            </a:r>
            <a:r>
              <a:rPr lang="fa-IR" sz="2000" dirty="0" smtClean="0">
                <a:cs typeface="B Nazanin" pitchFamily="2" charset="-78"/>
              </a:rPr>
              <a:t>روش عمليات </a:t>
            </a:r>
            <a:r>
              <a:rPr lang="fa-IR" sz="2000" dirty="0">
                <a:cs typeface="B Nazanin" pitchFamily="2" charset="-78"/>
              </a:rPr>
              <a:t>سدكردن وخنك كردن آن هم درمراحل اوليه وقبل </a:t>
            </a:r>
            <a:r>
              <a:rPr lang="fa-IR" sz="2000" dirty="0" smtClean="0">
                <a:cs typeface="B Nazanin" pitchFamily="2" charset="-78"/>
              </a:rPr>
              <a:t>ازداغ شدن </a:t>
            </a:r>
            <a:r>
              <a:rPr lang="fa-IR" sz="2000" dirty="0">
                <a:cs typeface="B Nazanin" pitchFamily="2" charset="-78"/>
              </a:rPr>
              <a:t>مخزن تحت كنترل درمي آيد.</a:t>
            </a:r>
            <a:br>
              <a:rPr lang="fa-IR" sz="2000" dirty="0">
                <a:cs typeface="B Nazanin" pitchFamily="2" charset="-78"/>
              </a:rPr>
            </a:br>
            <a:r>
              <a:rPr lang="fa-IR" sz="2000" dirty="0">
                <a:cs typeface="B Nazanin" pitchFamily="2" charset="-78"/>
              </a:rPr>
              <a:t>• باتوجه به خطرانفجاردراين حريق لذا پيشگيري ازبروزآتش سوزي به مراتب مهمترازمبارزه با آن است گاهي خطرخاموش كردن </a:t>
            </a:r>
            <a:r>
              <a:rPr lang="fa-IR" sz="2000" dirty="0" smtClean="0">
                <a:cs typeface="B Nazanin" pitchFamily="2" charset="-78"/>
              </a:rPr>
              <a:t>آتش گازها </a:t>
            </a:r>
            <a:r>
              <a:rPr lang="fa-IR" sz="2000" dirty="0">
                <a:cs typeface="B Nazanin" pitchFamily="2" charset="-78"/>
              </a:rPr>
              <a:t>ازادامه آتش سوزي بمراتب بيشتراست .</a:t>
            </a:r>
            <a:br>
              <a:rPr lang="fa-IR" sz="2000" dirty="0">
                <a:cs typeface="B Nazanin" pitchFamily="2" charset="-78"/>
              </a:rPr>
            </a:br>
            <a:r>
              <a:rPr lang="fa-IR" sz="2000" dirty="0">
                <a:cs typeface="B Nazanin" pitchFamily="2" charset="-78"/>
              </a:rPr>
              <a:t>• درصورتي كه آتش سوزي ازسيلندرگازباشد بستن شير گاز توام با سردكردن بوسيله آب توصيه ميشود.</a:t>
            </a:r>
            <a:br>
              <a:rPr lang="fa-IR" sz="2000" dirty="0">
                <a:cs typeface="B Nazanin" pitchFamily="2" charset="-78"/>
              </a:rPr>
            </a:br>
            <a:r>
              <a:rPr lang="fa-IR" sz="2000" dirty="0">
                <a:cs typeface="B Nazanin" pitchFamily="2" charset="-78"/>
              </a:rPr>
              <a:t>• احساس بوي گازدرراهروها نشانگر تراكم بيشترگازدراتاقها وخطر انفجار است </a:t>
            </a:r>
            <a:br>
              <a:rPr lang="fa-IR" sz="2000" dirty="0">
                <a:cs typeface="B Nazanin" pitchFamily="2" charset="-78"/>
              </a:rPr>
            </a:br>
            <a:endParaRPr lang="fa-IR" sz="2000" dirty="0">
              <a:cs typeface="B Nazanin" pitchFamily="2" charset="-78"/>
            </a:endParaRPr>
          </a:p>
        </p:txBody>
      </p:sp>
    </p:spTree>
    <p:extLst>
      <p:ext uri="{BB962C8B-B14F-4D97-AF65-F5344CB8AC3E}">
        <p14:creationId xmlns:p14="http://schemas.microsoft.com/office/powerpoint/2010/main" val="398598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b="1" dirty="0">
                <a:cs typeface="B Nazanin" pitchFamily="2" charset="-78"/>
              </a:rPr>
              <a:t>راه هاي اطفاءحريق</a:t>
            </a:r>
            <a:br>
              <a:rPr lang="fa-IR" b="1" dirty="0">
                <a:cs typeface="B Nazanin" pitchFamily="2" charset="-78"/>
              </a:rPr>
            </a:br>
            <a:r>
              <a:rPr lang="fa-IR" dirty="0">
                <a:cs typeface="B Nazanin" pitchFamily="2" charset="-78"/>
              </a:rPr>
              <a:t>• </a:t>
            </a:r>
            <a:r>
              <a:rPr lang="fa-IR" b="1" dirty="0">
                <a:cs typeface="B Nazanin" pitchFamily="2" charset="-78"/>
              </a:rPr>
              <a:t>قطع ارتباط اضلاع مثلث آتش</a:t>
            </a:r>
            <a:br>
              <a:rPr lang="fa-IR" b="1" dirty="0">
                <a:cs typeface="B Nazanin" pitchFamily="2" charset="-78"/>
              </a:rPr>
            </a:br>
            <a:r>
              <a:rPr lang="fa-IR" dirty="0">
                <a:cs typeface="B Nazanin" pitchFamily="2" charset="-78"/>
              </a:rPr>
              <a:t>• </a:t>
            </a:r>
            <a:r>
              <a:rPr lang="fa-IR" b="1" dirty="0">
                <a:cs typeface="B Nazanin" pitchFamily="2" charset="-78"/>
              </a:rPr>
              <a:t>سرد كردن آتش </a:t>
            </a:r>
            <a:r>
              <a:rPr lang="fa-IR" dirty="0">
                <a:cs typeface="B Nazanin" pitchFamily="2" charset="-78"/>
              </a:rPr>
              <a:t>- استفاده ازآب</a:t>
            </a:r>
            <a:br>
              <a:rPr lang="fa-IR" dirty="0">
                <a:cs typeface="B Nazanin" pitchFamily="2" charset="-78"/>
              </a:rPr>
            </a:br>
            <a:r>
              <a:rPr lang="fa-IR" dirty="0">
                <a:cs typeface="B Nazanin" pitchFamily="2" charset="-78"/>
              </a:rPr>
              <a:t>• </a:t>
            </a:r>
            <a:r>
              <a:rPr lang="fa-IR" b="1" dirty="0">
                <a:cs typeface="B Nazanin" pitchFamily="2" charset="-78"/>
              </a:rPr>
              <a:t>خفه كردن آتش</a:t>
            </a:r>
            <a:r>
              <a:rPr lang="fa-IR" dirty="0">
                <a:cs typeface="B Nazanin" pitchFamily="2" charset="-78"/>
              </a:rPr>
              <a:t>–( قطع اكسيژن )استفاده ازپتوي خيس-كپسول آتش نشاني </a:t>
            </a:r>
            <a:br>
              <a:rPr lang="fa-IR" dirty="0">
                <a:cs typeface="B Nazanin" pitchFamily="2" charset="-78"/>
              </a:rPr>
            </a:br>
            <a:r>
              <a:rPr lang="fa-IR" b="1" dirty="0">
                <a:cs typeface="B Nazanin" pitchFamily="2" charset="-78"/>
              </a:rPr>
              <a:t>سد كردن </a:t>
            </a:r>
            <a:r>
              <a:rPr lang="fa-IR" dirty="0">
                <a:cs typeface="B Nazanin" pitchFamily="2" charset="-78"/>
              </a:rPr>
              <a:t>– ممانعت ازرسيدن سوخت به كانون اشتعال-بستن شيرمخزن گاز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59777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b="1" dirty="0">
                <a:cs typeface="B Nazanin" pitchFamily="2" charset="-78"/>
              </a:rPr>
              <a:t>تجهيزات اطفاء حريق</a:t>
            </a:r>
            <a:br>
              <a:rPr lang="fa-IR" b="1" dirty="0">
                <a:cs typeface="B Nazanin" pitchFamily="2" charset="-78"/>
              </a:rPr>
            </a:br>
            <a:r>
              <a:rPr lang="fa-IR" dirty="0">
                <a:cs typeface="B Nazanin" pitchFamily="2" charset="-78"/>
              </a:rPr>
              <a:t>تجهيزات خاموش كننده </a:t>
            </a:r>
            <a:r>
              <a:rPr lang="en-US" dirty="0" err="1">
                <a:cs typeface="B Nazanin" pitchFamily="2" charset="-78"/>
              </a:rPr>
              <a:t>Fireequipment</a:t>
            </a:r>
            <a:r>
              <a:rPr lang="en-US" dirty="0">
                <a:cs typeface="B Nazanin" pitchFamily="2" charset="-78"/>
              </a:rPr>
              <a:t/>
            </a:r>
            <a:br>
              <a:rPr lang="en-US" dirty="0">
                <a:cs typeface="B Nazanin" pitchFamily="2" charset="-78"/>
              </a:rPr>
            </a:br>
            <a:r>
              <a:rPr lang="fa-IR" dirty="0">
                <a:cs typeface="B Nazanin" pitchFamily="2" charset="-78"/>
              </a:rPr>
              <a:t>تجهيزات هشدار دهنده </a:t>
            </a:r>
            <a:r>
              <a:rPr lang="en-US" dirty="0">
                <a:cs typeface="B Nazanin" pitchFamily="2" charset="-78"/>
              </a:rPr>
              <a:t>Fire detector</a:t>
            </a:r>
            <a:br>
              <a:rPr lang="en-US" dirty="0">
                <a:cs typeface="B Nazanin" pitchFamily="2" charset="-78"/>
              </a:rPr>
            </a:br>
            <a:r>
              <a:rPr lang="en-US" dirty="0" err="1">
                <a:cs typeface="B Nazanin" pitchFamily="2" charset="-78"/>
              </a:rPr>
              <a:t>Fireprotection</a:t>
            </a:r>
            <a:r>
              <a:rPr lang="fa-IR" dirty="0">
                <a:cs typeface="B Nazanin" pitchFamily="2" charset="-78"/>
              </a:rPr>
              <a:t>تجهيزات پيش گيري كننده </a:t>
            </a:r>
            <a:br>
              <a:rPr lang="fa-IR"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358731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551</TotalTime>
  <Words>581</Words>
  <Application>Microsoft Office PowerPoint</Application>
  <PresentationFormat>On-screen Show (4:3)</PresentationFormat>
  <Paragraphs>42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معایب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اعتبار بخشی</dc:creator>
  <cp:lastModifiedBy>27222</cp:lastModifiedBy>
  <cp:revision>58</cp:revision>
  <dcterms:created xsi:type="dcterms:W3CDTF">2006-08-16T00:00:00Z</dcterms:created>
  <dcterms:modified xsi:type="dcterms:W3CDTF">2024-06-09T04:48:16Z</dcterms:modified>
</cp:coreProperties>
</file>